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>
        <p:scale>
          <a:sx n="60" d="100"/>
          <a:sy n="60" d="100"/>
        </p:scale>
        <p:origin x="-7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968" cy="465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6333" y="0"/>
            <a:ext cx="3041968" cy="465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014"/>
            <a:ext cx="3041968" cy="465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6333" y="8839014"/>
            <a:ext cx="3041968" cy="465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fld id="{1CC14CD8-8294-4AC6-BC47-C3356CAB0C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08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1331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49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50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51" name="Rectangle 3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3352" name="Rectangle 40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1768475"/>
            <a:ext cx="7772400" cy="173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5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53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599B99D-5FDD-493E-BB23-16EC3F48A6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84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C22FDA-EC3C-4347-89C0-6CD6654814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051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4B41D-7C6C-4B1F-9047-4085FF56C5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027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DD702-4939-4BC4-A40E-714694087F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817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5E7B5-DC17-4EAC-B122-62927BB2DA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671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635BCB-69F5-47EA-B8F4-3AF47F0EC2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199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DED22-EC15-49E6-8A40-8CFD19DF75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9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E5AC6-DD76-4F18-9E0F-F3C17A4805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0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FCF69D-B68E-402D-8CA9-AA47BEBD48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49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30957-A43F-40D6-AFF0-A1F49AA857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111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876DB-42B0-4E29-8652-8D6ECE5422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41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12291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2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3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4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5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6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7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8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9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0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1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3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4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5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6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7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8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9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0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1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2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3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4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5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6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7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8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9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0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1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2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3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4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25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326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327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2328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2329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latin typeface="+mn-lt"/>
              </a:defRPr>
            </a:lvl1pPr>
          </a:lstStyle>
          <a:p>
            <a:fld id="{6948CE55-B2CE-4588-9F5A-2B08F5FA6E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465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Ancient Rome spreads its power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Rome’s Government</a:t>
            </a:r>
          </a:p>
          <a:p>
            <a:r>
              <a:rPr lang="en-US"/>
              <a:t>A Republic</a:t>
            </a:r>
          </a:p>
        </p:txBody>
      </p:sp>
    </p:spTree>
    <p:extLst>
      <p:ext uri="{BB962C8B-B14F-4D97-AF65-F5344CB8AC3E}">
        <p14:creationId xmlns:p14="http://schemas.microsoft.com/office/powerpoint/2010/main" val="1969985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Rome Expands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Rome was taking over Latin and Etruscan areas</a:t>
            </a:r>
          </a:p>
          <a:p>
            <a:r>
              <a:rPr lang="en-US" sz="2800"/>
              <a:t>The Gauls sacked Rome in 380 BC</a:t>
            </a:r>
          </a:p>
          <a:p>
            <a:pPr lvl="2"/>
            <a:r>
              <a:rPr lang="en-US" sz="2000"/>
              <a:t>This was incentive for Rome to rebuild its city walls much stronger…which they did</a:t>
            </a:r>
          </a:p>
          <a:p>
            <a:r>
              <a:rPr lang="en-US" sz="2800"/>
              <a:t>As Rome expanded further, they started to also take over the Greek colonies</a:t>
            </a:r>
          </a:p>
          <a:p>
            <a:pPr lvl="2"/>
            <a:r>
              <a:rPr lang="en-US" sz="2000"/>
              <a:t>Greeks looked to a popular Greek King (Pyrrhus) to see to help them</a:t>
            </a:r>
          </a:p>
          <a:p>
            <a:pPr lvl="2"/>
            <a:r>
              <a:rPr lang="en-US" sz="2000"/>
              <a:t>Pyrrhus temporarily drives out the Romans, but loses so many men it is almost as if he lost the fight anyway…it was a Pyrrhic Victory. </a:t>
            </a:r>
          </a:p>
        </p:txBody>
      </p:sp>
    </p:spTree>
    <p:extLst>
      <p:ext uri="{BB962C8B-B14F-4D97-AF65-F5344CB8AC3E}">
        <p14:creationId xmlns:p14="http://schemas.microsoft.com/office/powerpoint/2010/main" val="3610379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Rome gets </a:t>
            </a:r>
            <a:r>
              <a:rPr lang="en-US" sz="5600" b="1"/>
              <a:t>BIGGER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Rome extended citizenship to close territories…those on the “frontier” were made “half citizens”</a:t>
            </a:r>
          </a:p>
          <a:p>
            <a:pPr>
              <a:lnSpc>
                <a:spcPct val="90000"/>
              </a:lnSpc>
            </a:pPr>
            <a:r>
              <a:rPr lang="en-US" sz="2800"/>
              <a:t>The alternative to not accepting Roman citizenship and rule was certain death and destruction</a:t>
            </a:r>
          </a:p>
          <a:p>
            <a:pPr>
              <a:lnSpc>
                <a:spcPct val="90000"/>
              </a:lnSpc>
            </a:pPr>
            <a:r>
              <a:rPr lang="en-US" sz="2800"/>
              <a:t>Rome succeeded where Athens failed because each conquered area became part of Rome and benefited from the further conquests, rather than being just Rome’s subjects</a:t>
            </a:r>
          </a:p>
        </p:txBody>
      </p:sp>
    </p:spTree>
    <p:extLst>
      <p:ext uri="{BB962C8B-B14F-4D97-AF65-F5344CB8AC3E}">
        <p14:creationId xmlns:p14="http://schemas.microsoft.com/office/powerpoint/2010/main" val="4182605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Rome’s political history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What type of political system did Rome originally use?  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Why did a change occur?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To what was the system changed?</a:t>
            </a:r>
          </a:p>
        </p:txBody>
      </p:sp>
    </p:spTree>
    <p:extLst>
      <p:ext uri="{BB962C8B-B14F-4D97-AF65-F5344CB8AC3E}">
        <p14:creationId xmlns:p14="http://schemas.microsoft.com/office/powerpoint/2010/main" val="3906697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Rome’s Balanced Government… </a:t>
            </a:r>
            <a:r>
              <a:rPr lang="en-US" sz="2000"/>
              <a:t>please note balance scale of government in background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 achieve the “best” balance Rome mixed monarchy, aristocracy with a smidgeon of democracy</a:t>
            </a:r>
          </a:p>
          <a:p>
            <a:pPr lvl="1"/>
            <a:r>
              <a:rPr lang="en-US"/>
              <a:t>Rome “A Republic”- Representative Government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r>
              <a:rPr lang="en-US"/>
              <a:t>What’s a democratic republic?</a:t>
            </a:r>
          </a:p>
          <a:p>
            <a:pPr lvl="1"/>
            <a:r>
              <a:rPr lang="en-US"/>
              <a:t>What’s an example of a democratic republic?</a:t>
            </a:r>
          </a:p>
        </p:txBody>
      </p:sp>
    </p:spTree>
    <p:extLst>
      <p:ext uri="{BB962C8B-B14F-4D97-AF65-F5344CB8AC3E}">
        <p14:creationId xmlns:p14="http://schemas.microsoft.com/office/powerpoint/2010/main" val="4080082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Office of the Consul – Monarchy</a:t>
            </a:r>
            <a:br>
              <a:rPr lang="en-US" sz="4000"/>
            </a:br>
            <a:r>
              <a:rPr lang="en-US" sz="4000"/>
              <a:t>Executive Branch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981200"/>
          </a:xfrm>
        </p:spPr>
        <p:txBody>
          <a:bodyPr/>
          <a:lstStyle/>
          <a:p>
            <a:pPr marL="609600" indent="-609600"/>
            <a:r>
              <a:rPr lang="en-US"/>
              <a:t>There were 2 consuls</a:t>
            </a:r>
          </a:p>
          <a:p>
            <a:pPr marL="609600" indent="-609600"/>
            <a:r>
              <a:rPr lang="en-US"/>
              <a:t>Directed army and government</a:t>
            </a:r>
          </a:p>
          <a:p>
            <a:pPr marL="609600" indent="-609600"/>
            <a:r>
              <a:rPr lang="en-US"/>
              <a:t>But their power was limited by 3 rules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143000" y="3429000"/>
            <a:ext cx="6553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>
                <a:latin typeface="Tahoma" charset="0"/>
              </a:rPr>
              <a:t>VETO- Each Consul had the power to veto the other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143000" y="3962400"/>
            <a:ext cx="548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>
                <a:latin typeface="Tahoma" charset="0"/>
              </a:rPr>
              <a:t>TERM OF OFFICE- 1 year term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355725" y="4527550"/>
            <a:ext cx="4892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203325" y="4527550"/>
            <a:ext cx="6950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latin typeface="Tahoma" charset="0"/>
              </a:rPr>
              <a:t>MAXIMUM # TERMS?-  Only once every 10 years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533400" y="5181600"/>
            <a:ext cx="8001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latin typeface="Tahoma" charset="0"/>
              </a:rPr>
              <a:t>How powerful would the US President be if there were co-Presidents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latin typeface="Tahoma" charset="0"/>
              </a:rPr>
              <a:t>With one year terms who could act as President only 1 year out of every 10? </a:t>
            </a:r>
          </a:p>
        </p:txBody>
      </p:sp>
    </p:spTree>
    <p:extLst>
      <p:ext uri="{BB962C8B-B14F-4D97-AF65-F5344CB8AC3E}">
        <p14:creationId xmlns:p14="http://schemas.microsoft.com/office/powerpoint/2010/main" val="3555877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Senate – Aristocracy</a:t>
            </a:r>
            <a:br>
              <a:rPr lang="en-US" sz="4000"/>
            </a:br>
            <a:r>
              <a:rPr lang="en-US" sz="4000"/>
              <a:t>Legislative Branch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Lifetime appointments</a:t>
            </a:r>
          </a:p>
          <a:p>
            <a:r>
              <a:rPr lang="en-US"/>
              <a:t>Only Patricians- Gotta be born that way</a:t>
            </a:r>
          </a:p>
          <a:p>
            <a:r>
              <a:rPr lang="en-US"/>
              <a:t>Provided stability and continuity</a:t>
            </a:r>
          </a:p>
          <a:p>
            <a:r>
              <a:rPr lang="en-US"/>
              <a:t>Plebeians eventually were allowed to be senators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08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Assembly – Democracy</a:t>
            </a:r>
            <a:br>
              <a:rPr lang="en-US" sz="4000"/>
            </a:br>
            <a:r>
              <a:rPr lang="en-US" sz="4000"/>
              <a:t>Legislative Branch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Citizen soldiers were allowed to participate</a:t>
            </a:r>
          </a:p>
          <a:p>
            <a:r>
              <a:rPr lang="en-US"/>
              <a:t>As time went on the Assembly’s power increased.  Initially weak,</a:t>
            </a:r>
          </a:p>
          <a:p>
            <a:r>
              <a:rPr lang="en-US"/>
              <a:t>Eventually gained the power to make laws…became powerful</a:t>
            </a:r>
          </a:p>
        </p:txBody>
      </p:sp>
    </p:spTree>
    <p:extLst>
      <p:ext uri="{BB962C8B-B14F-4D97-AF65-F5344CB8AC3E}">
        <p14:creationId xmlns:p14="http://schemas.microsoft.com/office/powerpoint/2010/main" val="3035295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Dictators – in a league all their own</a:t>
            </a:r>
            <a:br>
              <a:rPr lang="en-US" sz="4000"/>
            </a:br>
            <a:r>
              <a:rPr lang="en-US" sz="4000"/>
              <a:t>Absolute RULE!!!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962400"/>
          </a:xfrm>
        </p:spPr>
        <p:txBody>
          <a:bodyPr/>
          <a:lstStyle/>
          <a:p>
            <a:r>
              <a:rPr lang="en-US" sz="2800"/>
              <a:t>In times of great need, Rome would give their leadership to dictators</a:t>
            </a:r>
          </a:p>
          <a:p>
            <a:r>
              <a:rPr lang="en-US" sz="2800"/>
              <a:t>Dictators had complete control over Rome</a:t>
            </a:r>
          </a:p>
          <a:p>
            <a:r>
              <a:rPr lang="en-US" sz="2800"/>
              <a:t>6 months term</a:t>
            </a:r>
          </a:p>
          <a:p>
            <a:r>
              <a:rPr lang="en-US" sz="2800"/>
              <a:t>Were chosen by the consuls and approved by the senate (balance of powers)</a:t>
            </a:r>
          </a:p>
          <a:p>
            <a:r>
              <a:rPr lang="en-US" sz="2800"/>
              <a:t>Failure to give up the Dictatorship at the end of the term ----</a:t>
            </a:r>
            <a:r>
              <a:rPr lang="en-US" sz="2800">
                <a:sym typeface="Wingdings" pitchFamily="2" charset="2"/>
              </a:rPr>
              <a:t></a:t>
            </a:r>
            <a:r>
              <a:rPr lang="en-US" sz="2800"/>
              <a:t>DEATH</a:t>
            </a:r>
          </a:p>
          <a:p>
            <a:endParaRPr lang="en-US" sz="2800"/>
          </a:p>
          <a:p>
            <a:endParaRPr lang="en-US" sz="2800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609600" y="5943600"/>
            <a:ext cx="16891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CC3300"/>
                </a:solidFill>
                <a:latin typeface="Tahoma" charset="0"/>
              </a:rPr>
              <a:t>EMERGENCY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124200" y="6019800"/>
            <a:ext cx="1460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CC3300"/>
                </a:solidFill>
                <a:latin typeface="Tahoma" charset="0"/>
              </a:rPr>
              <a:t>EMERGENCY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257800" y="6019800"/>
            <a:ext cx="1460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CC3300"/>
                </a:solidFill>
                <a:latin typeface="Tahoma" charset="0"/>
              </a:rPr>
              <a:t>EMERGENCY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7239000" y="6019800"/>
            <a:ext cx="1460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CC3300"/>
                </a:solidFill>
                <a:latin typeface="Tahoma" charset="0"/>
              </a:rPr>
              <a:t>EMERGENCY</a:t>
            </a:r>
          </a:p>
        </p:txBody>
      </p:sp>
    </p:spTree>
    <p:extLst>
      <p:ext uri="{BB962C8B-B14F-4D97-AF65-F5344CB8AC3E}">
        <p14:creationId xmlns:p14="http://schemas.microsoft.com/office/powerpoint/2010/main" val="558421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Cincinnatus – The best dictator a civilization could ask for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He literally dropped his plow to become dictator</a:t>
            </a:r>
          </a:p>
          <a:p>
            <a:pPr>
              <a:lnSpc>
                <a:spcPct val="90000"/>
              </a:lnSpc>
            </a:pPr>
            <a:r>
              <a:rPr lang="en-US"/>
              <a:t>He turned Rome around in 15 days</a:t>
            </a:r>
          </a:p>
          <a:p>
            <a:pPr>
              <a:lnSpc>
                <a:spcPct val="90000"/>
              </a:lnSpc>
            </a:pPr>
            <a:r>
              <a:rPr lang="en-US"/>
              <a:t>He gave up the dictator position once he fixed Rome – “I am a Farmer”</a:t>
            </a:r>
          </a:p>
          <a:p>
            <a:pPr>
              <a:lnSpc>
                <a:spcPct val="90000"/>
              </a:lnSpc>
            </a:pPr>
            <a:r>
              <a:rPr lang="en-US"/>
              <a:t>Did Cincinnatus exhibit the quality of gravitas?  What is gravitas?  How did he either show it or not?  </a:t>
            </a:r>
          </a:p>
          <a:p>
            <a:pPr>
              <a:lnSpc>
                <a:spcPct val="90000"/>
              </a:lnSpc>
            </a:pPr>
            <a:r>
              <a:rPr lang="en-US"/>
              <a:t>The American Cincinnatus???</a:t>
            </a:r>
          </a:p>
        </p:txBody>
      </p:sp>
    </p:spTree>
    <p:extLst>
      <p:ext uri="{BB962C8B-B14F-4D97-AF65-F5344CB8AC3E}">
        <p14:creationId xmlns:p14="http://schemas.microsoft.com/office/powerpoint/2010/main" val="1928401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Cincinnatus in Cincinnati</a:t>
            </a:r>
          </a:p>
        </p:txBody>
      </p:sp>
      <p:pic>
        <p:nvPicPr>
          <p:cNvPr id="23557" name="Picture 5" descr="Cincinnatus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295400"/>
            <a:ext cx="6781800" cy="5221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02175"/>
      </p:ext>
    </p:extLst>
  </p:cSld>
  <p:clrMapOvr>
    <a:masterClrMapping/>
  </p:clrMapOvr>
</p:sld>
</file>

<file path=ppt/theme/theme1.xml><?xml version="1.0" encoding="utf-8"?>
<a:theme xmlns:a="http://schemas.openxmlformats.org/drawingml/2006/main" name="Balance">
  <a:themeElements>
    <a:clrScheme name="Balance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Balanc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alan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108</TotalTime>
  <Words>492</Words>
  <Application>Microsoft Office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Tahoma</vt:lpstr>
      <vt:lpstr>Wingdings</vt:lpstr>
      <vt:lpstr>Balance</vt:lpstr>
      <vt:lpstr>Ancient Rome spreads its power</vt:lpstr>
      <vt:lpstr>Rome’s political history</vt:lpstr>
      <vt:lpstr>Rome’s Balanced Government… please note balance scale of government in background</vt:lpstr>
      <vt:lpstr>Office of the Consul – Monarchy Executive Branch</vt:lpstr>
      <vt:lpstr>Senate – Aristocracy Legislative Branch</vt:lpstr>
      <vt:lpstr>Assembly – Democracy Legislative Branch</vt:lpstr>
      <vt:lpstr>Dictators – in a league all their own Absolute RULE!!!</vt:lpstr>
      <vt:lpstr>Cincinnatus – The best dictator a civilization could ask for</vt:lpstr>
      <vt:lpstr>Cincinnatus in Cincinnati</vt:lpstr>
      <vt:lpstr>Rome Expands</vt:lpstr>
      <vt:lpstr>Rome gets BIGGER</vt:lpstr>
    </vt:vector>
  </TitlesOfParts>
  <Company>Darien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Rome spreads its power</dc:title>
  <dc:creator>Darien Public Schools</dc:creator>
  <cp:lastModifiedBy>Administrator</cp:lastModifiedBy>
  <cp:revision>7</cp:revision>
  <cp:lastPrinted>2015-10-06T13:38:10Z</cp:lastPrinted>
  <dcterms:created xsi:type="dcterms:W3CDTF">2005-10-27T03:10:46Z</dcterms:created>
  <dcterms:modified xsi:type="dcterms:W3CDTF">2015-10-06T13:39:54Z</dcterms:modified>
</cp:coreProperties>
</file>